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701"/>
  </p:normalViewPr>
  <p:slideViewPr>
    <p:cSldViewPr snapToGrid="0" snapToObjects="1">
      <p:cViewPr varScale="1">
        <p:scale>
          <a:sx n="108" d="100"/>
          <a:sy n="108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7EA29-10C6-8747-A227-843A1D1992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6E9DE2-9C00-4D44-863A-5C5B47482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B8313-5AAD-8C45-8974-D6363E97B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CADC1-C990-A54A-92BC-81930404D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A04F2-3D5A-1A43-9FD8-0ECDA133F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3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FA6CC-B84E-5B45-9422-67FE208AC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403F9-D6AF-E442-B79B-5531274BC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9A5F-F50B-A34F-BEA0-4A1F7403C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887EE-B7DB-924F-9F5C-4D2EF4874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2FF8D-2569-6A4A-B7D1-8D67FE0B6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0D96ED-ED38-1947-B6C7-D31BABCDE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3B222E-BDFB-B548-B091-65FF90809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712FB-8D75-794B-9338-FE452CDE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433550-BC41-F94E-B9EA-D63084D79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9495E8-8EA5-0B42-A393-2ED032038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30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CBB27-ACAF-5C49-96CF-3A4BE2704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2EB8A-119A-1648-9084-158864BBC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FCC27-8FF9-AD4C-9F3E-67879F643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8C19B-DF5A-CF49-80DF-480B5671F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F243B-99E4-B649-BE06-18A0E5E64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1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9ACA5-3CD8-9D43-A24C-65C2CF23B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9CD1D5-DBAA-8341-AE0D-3BB831279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E90A77-0370-E449-A939-032FF4B96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218F8-ACF7-D841-8CC1-530D8A684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7121EA-DA72-DE4A-93E2-73AE6C488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88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4FE72-08FA-4C4F-BA03-A1AB5267E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0381D-1690-1B4F-90C3-6D0F941A8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DD6E12-6624-4C4E-9CE1-0819174DF0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FFE439-7E81-DC46-BCB3-827A200E8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ACD23-A1B7-704C-9A78-D69D55826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F0AB9-4F81-9E48-BD73-98B81B14B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9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A24EF-6FDE-694F-AD79-141209E79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3F435-D48F-1642-8F74-F8FC1B1A0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F6A9A-4B98-9943-94F5-718C4C221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56DC62-25E6-724A-94E8-42264E26B9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2BC867-43F3-CA4F-BA95-19E80AD581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5B5012-DE28-6445-9770-8F244770A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98884C-8F76-DF4D-BA3C-126BF2857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C86FF7-32DD-1749-BA85-40070539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83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39E17-BD91-A742-BE7E-4CD915D8C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C6546B-CE17-274A-9BE5-AE16591E4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E767A3-F63B-1645-BCFB-FF00042B7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FF12D0-E9C1-A843-823A-1FCEE3816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4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5991F0-61E1-274A-A247-506B44C48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CC6868-4CB5-504E-8C40-FAF1FFACE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77602-C928-3C44-85B9-16FB4811B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2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2975B-04AE-7F45-A6F1-928DCAB72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52120-F9C9-4A42-9A02-E6928D386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05BB4-3342-EB4D-99F4-44E002979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4BCEB-2BEA-A944-8ED8-AB31099FD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906E0-BDFE-3B44-9DF0-0D0F18C3D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D1B49D-4E6B-7840-86E5-9F1CF30C4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76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FD6DF-3FA9-D54C-8D28-D1BBF25DB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BB5E9D-14DE-044E-AF8E-84F4965E20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A92B18-A96E-B546-9539-61FF73877D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D90871-629B-C847-BB02-52786DA8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68E67-31AF-7C4B-B4B3-CDF8A011D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53EF4-E7B2-3845-A3B9-522DD748D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02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EE80BB-0BB7-5248-AA07-22D708836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6E133E-2A22-CE43-BCC6-D33061B05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D0F8B-2335-ED4A-A913-33A3A342F2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51F6A-A91F-F644-83FB-2C1EB5668D3A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AD7C9-BA10-E746-9295-AED4EB6DB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63CC7-C9A9-E445-B32B-55FD81ABD2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A01A5-9F09-E740-8DFB-222D03E83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2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AFCB3184-7989-4884-AFFE-AC1AD6CD8159}"/>
              </a:ext>
            </a:extLst>
          </p:cNvPr>
          <p:cNvGrpSpPr/>
          <p:nvPr/>
        </p:nvGrpSpPr>
        <p:grpSpPr>
          <a:xfrm>
            <a:off x="3061562" y="219610"/>
            <a:ext cx="8148000" cy="5755230"/>
            <a:chOff x="3067652" y="263998"/>
            <a:chExt cx="8148000" cy="5755230"/>
          </a:xfrm>
        </p:grpSpPr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42CA1508-8BC5-41BC-B9B2-3E3B9A98C359}"/>
                </a:ext>
              </a:extLst>
            </p:cNvPr>
            <p:cNvSpPr/>
            <p:nvPr/>
          </p:nvSpPr>
          <p:spPr>
            <a:xfrm>
              <a:off x="5369035" y="321346"/>
              <a:ext cx="1324728" cy="1198155"/>
            </a:xfrm>
            <a:custGeom>
              <a:avLst/>
              <a:gdLst>
                <a:gd name="connsiteX0" fmla="*/ 0 w 1324728"/>
                <a:gd name="connsiteY0" fmla="*/ 599078 h 1198155"/>
                <a:gd name="connsiteX1" fmla="*/ 662364 w 1324728"/>
                <a:gd name="connsiteY1" fmla="*/ 0 h 1198155"/>
                <a:gd name="connsiteX2" fmla="*/ 1324728 w 1324728"/>
                <a:gd name="connsiteY2" fmla="*/ 599078 h 1198155"/>
                <a:gd name="connsiteX3" fmla="*/ 662364 w 1324728"/>
                <a:gd name="connsiteY3" fmla="*/ 1198156 h 1198155"/>
                <a:gd name="connsiteX4" fmla="*/ 0 w 1324728"/>
                <a:gd name="connsiteY4" fmla="*/ 599078 h 119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24728" h="1198155">
                  <a:moveTo>
                    <a:pt x="0" y="599078"/>
                  </a:moveTo>
                  <a:cubicBezTo>
                    <a:pt x="0" y="268216"/>
                    <a:pt x="296550" y="0"/>
                    <a:pt x="662364" y="0"/>
                  </a:cubicBezTo>
                  <a:cubicBezTo>
                    <a:pt x="1028178" y="0"/>
                    <a:pt x="1324728" y="268216"/>
                    <a:pt x="1324728" y="599078"/>
                  </a:cubicBezTo>
                  <a:cubicBezTo>
                    <a:pt x="1324728" y="929940"/>
                    <a:pt x="1028178" y="1198156"/>
                    <a:pt x="662364" y="1198156"/>
                  </a:cubicBezTo>
                  <a:cubicBezTo>
                    <a:pt x="296550" y="1198156"/>
                    <a:pt x="0" y="929940"/>
                    <a:pt x="0" y="599078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200352" tIns="181816" rIns="200352" bIns="181816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b="1" u="sng" kern="1200" dirty="0"/>
                <a:t>Superintendent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b="1" i="1" kern="1200" dirty="0"/>
                <a:t>Michael Penca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800" b="1" i="1" kern="1200" dirty="0"/>
                <a:t>Exec. Assist. – 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800" b="1" i="1" kern="1200" dirty="0"/>
                <a:t>K. Steele</a:t>
              </a:r>
              <a:endParaRPr lang="en-US" sz="800" i="1" kern="1200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800477CB-4869-4DF6-8AA0-55236EB3BE50}"/>
                </a:ext>
              </a:extLst>
            </p:cNvPr>
            <p:cNvSpPr/>
            <p:nvPr/>
          </p:nvSpPr>
          <p:spPr>
            <a:xfrm>
              <a:off x="7705223" y="2131250"/>
              <a:ext cx="1198155" cy="1198155"/>
            </a:xfrm>
            <a:custGeom>
              <a:avLst/>
              <a:gdLst>
                <a:gd name="connsiteX0" fmla="*/ 0 w 1198155"/>
                <a:gd name="connsiteY0" fmla="*/ 599078 h 1198155"/>
                <a:gd name="connsiteX1" fmla="*/ 599078 w 1198155"/>
                <a:gd name="connsiteY1" fmla="*/ 0 h 1198155"/>
                <a:gd name="connsiteX2" fmla="*/ 1198156 w 1198155"/>
                <a:gd name="connsiteY2" fmla="*/ 599078 h 1198155"/>
                <a:gd name="connsiteX3" fmla="*/ 599078 w 1198155"/>
                <a:gd name="connsiteY3" fmla="*/ 1198156 h 1198155"/>
                <a:gd name="connsiteX4" fmla="*/ 0 w 1198155"/>
                <a:gd name="connsiteY4" fmla="*/ 599078 h 119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8155" h="1198155">
                  <a:moveTo>
                    <a:pt x="0" y="599078"/>
                  </a:moveTo>
                  <a:cubicBezTo>
                    <a:pt x="0" y="268216"/>
                    <a:pt x="268216" y="0"/>
                    <a:pt x="599078" y="0"/>
                  </a:cubicBezTo>
                  <a:cubicBezTo>
                    <a:pt x="929940" y="0"/>
                    <a:pt x="1198156" y="268216"/>
                    <a:pt x="1198156" y="599078"/>
                  </a:cubicBezTo>
                  <a:cubicBezTo>
                    <a:pt x="1198156" y="929940"/>
                    <a:pt x="929940" y="1198156"/>
                    <a:pt x="599078" y="1198156"/>
                  </a:cubicBezTo>
                  <a:cubicBezTo>
                    <a:pt x="268216" y="1198156"/>
                    <a:pt x="0" y="929940"/>
                    <a:pt x="0" y="599078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81816" tIns="181816" rIns="181816" bIns="181816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000" i="1" kern="1200" dirty="0">
                <a:solidFill>
                  <a:schemeClr val="tx1"/>
                </a:solidFill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F158D91B-9D57-4091-BE85-3F55E62A7647}"/>
                </a:ext>
              </a:extLst>
            </p:cNvPr>
            <p:cNvSpPr/>
            <p:nvPr/>
          </p:nvSpPr>
          <p:spPr>
            <a:xfrm>
              <a:off x="8281614" y="263998"/>
              <a:ext cx="2934038" cy="889524"/>
            </a:xfrm>
            <a:custGeom>
              <a:avLst/>
              <a:gdLst>
                <a:gd name="connsiteX0" fmla="*/ 0 w 1580918"/>
                <a:gd name="connsiteY0" fmla="*/ 478753 h 957506"/>
                <a:gd name="connsiteX1" fmla="*/ 790459 w 1580918"/>
                <a:gd name="connsiteY1" fmla="*/ 0 h 957506"/>
                <a:gd name="connsiteX2" fmla="*/ 1580918 w 1580918"/>
                <a:gd name="connsiteY2" fmla="*/ 478753 h 957506"/>
                <a:gd name="connsiteX3" fmla="*/ 790459 w 1580918"/>
                <a:gd name="connsiteY3" fmla="*/ 957506 h 957506"/>
                <a:gd name="connsiteX4" fmla="*/ 0 w 1580918"/>
                <a:gd name="connsiteY4" fmla="*/ 478753 h 957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80918" h="957506">
                  <a:moveTo>
                    <a:pt x="0" y="478753"/>
                  </a:moveTo>
                  <a:cubicBezTo>
                    <a:pt x="0" y="214345"/>
                    <a:pt x="353901" y="0"/>
                    <a:pt x="790459" y="0"/>
                  </a:cubicBezTo>
                  <a:cubicBezTo>
                    <a:pt x="1227017" y="0"/>
                    <a:pt x="1580918" y="214345"/>
                    <a:pt x="1580918" y="478753"/>
                  </a:cubicBezTo>
                  <a:cubicBezTo>
                    <a:pt x="1580918" y="743161"/>
                    <a:pt x="1227017" y="957506"/>
                    <a:pt x="790459" y="957506"/>
                  </a:cubicBezTo>
                  <a:cubicBezTo>
                    <a:pt x="353901" y="957506"/>
                    <a:pt x="0" y="743161"/>
                    <a:pt x="0" y="478753"/>
                  </a:cubicBez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ffectLst>
              <a:glow rad="101600">
                <a:schemeClr val="accent5">
                  <a:satMod val="175000"/>
                  <a:alpha val="40000"/>
                </a:schemeClr>
              </a:glo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9775" tIns="148479" rIns="239775" bIns="148479" numCol="1" spcCol="1270" anchor="ctr" anchorCtr="0">
              <a:noAutofit/>
            </a:bodyPr>
            <a:lstStyle/>
            <a:p>
              <a:pPr marL="0" lvl="0" indent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300" b="1" u="sng" kern="1200" dirty="0">
                  <a:solidFill>
                    <a:schemeClr val="bg1"/>
                  </a:solidFill>
                </a:rPr>
                <a:t>Governing Board</a:t>
              </a:r>
            </a:p>
            <a:p>
              <a:pPr algn="ctr"/>
              <a:r>
                <a:rPr lang="en-US" sz="900" i="1" dirty="0"/>
                <a:t>A. </a:t>
              </a:r>
              <a:r>
                <a:rPr lang="en-US" sz="900" i="1" dirty="0" err="1"/>
                <a:t>Cirzan</a:t>
              </a:r>
              <a:r>
                <a:rPr lang="en-US" sz="900" i="1" dirty="0"/>
                <a:t>     </a:t>
              </a:r>
              <a:r>
                <a:rPr lang="en-US" sz="900" dirty="0"/>
                <a:t> </a:t>
              </a:r>
              <a:r>
                <a:rPr lang="en-US" sz="900" i="1" dirty="0"/>
                <a:t>E. Sather </a:t>
              </a:r>
              <a:br>
                <a:rPr lang="en-US" sz="900" dirty="0"/>
              </a:br>
              <a:r>
                <a:rPr lang="en-US" sz="900" dirty="0"/>
                <a:t>C. Kidd</a:t>
              </a:r>
              <a:r>
                <a:rPr lang="en-US" sz="900" i="1" dirty="0"/>
                <a:t>        </a:t>
              </a:r>
              <a:r>
                <a:rPr lang="en-US" sz="900" dirty="0"/>
                <a:t>K. </a:t>
              </a:r>
              <a:r>
                <a:rPr lang="en-US" sz="900" dirty="0" err="1"/>
                <a:t>Zesiger</a:t>
              </a:r>
              <a:endParaRPr lang="en-US" sz="900" i="1" dirty="0"/>
            </a:p>
            <a:p>
              <a:pPr algn="ctr"/>
              <a:r>
                <a:rPr lang="en-US" sz="900" i="1" dirty="0"/>
                <a:t>M. Kirk</a:t>
              </a:r>
            </a:p>
            <a:p>
              <a:pPr algn="ctr"/>
              <a:r>
                <a:rPr lang="en-US" sz="800" dirty="0">
                  <a:solidFill>
                    <a:schemeClr val="bg1"/>
                  </a:solidFill>
                </a:rPr>
                <a:t>Board Sec – </a:t>
              </a:r>
              <a:r>
                <a:rPr lang="en-US" sz="800" i="1" dirty="0">
                  <a:solidFill>
                    <a:schemeClr val="bg1"/>
                  </a:solidFill>
                </a:rPr>
                <a:t>K. Steele</a:t>
              </a:r>
              <a:endParaRPr lang="en-US" sz="1100" i="1" kern="1200" dirty="0">
                <a:solidFill>
                  <a:schemeClr val="bg1"/>
                </a:solidFill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0E22A7EE-0F89-4FC2-BBCE-947809CC4B76}"/>
                </a:ext>
              </a:extLst>
            </p:cNvPr>
            <p:cNvSpPr/>
            <p:nvPr/>
          </p:nvSpPr>
          <p:spPr>
            <a:xfrm>
              <a:off x="6869425" y="822768"/>
              <a:ext cx="1198155" cy="1198155"/>
            </a:xfrm>
            <a:custGeom>
              <a:avLst/>
              <a:gdLst>
                <a:gd name="connsiteX0" fmla="*/ 0 w 1198155"/>
                <a:gd name="connsiteY0" fmla="*/ 599078 h 1198155"/>
                <a:gd name="connsiteX1" fmla="*/ 599078 w 1198155"/>
                <a:gd name="connsiteY1" fmla="*/ 0 h 1198155"/>
                <a:gd name="connsiteX2" fmla="*/ 1198156 w 1198155"/>
                <a:gd name="connsiteY2" fmla="*/ 599078 h 1198155"/>
                <a:gd name="connsiteX3" fmla="*/ 599078 w 1198155"/>
                <a:gd name="connsiteY3" fmla="*/ 1198156 h 1198155"/>
                <a:gd name="connsiteX4" fmla="*/ 0 w 1198155"/>
                <a:gd name="connsiteY4" fmla="*/ 599078 h 119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8155" h="1198155">
                  <a:moveTo>
                    <a:pt x="0" y="599078"/>
                  </a:moveTo>
                  <a:cubicBezTo>
                    <a:pt x="0" y="268216"/>
                    <a:pt x="268216" y="0"/>
                    <a:pt x="599078" y="0"/>
                  </a:cubicBezTo>
                  <a:cubicBezTo>
                    <a:pt x="929940" y="0"/>
                    <a:pt x="1198156" y="268216"/>
                    <a:pt x="1198156" y="599078"/>
                  </a:cubicBezTo>
                  <a:cubicBezTo>
                    <a:pt x="1198156" y="929940"/>
                    <a:pt x="929940" y="1198156"/>
                    <a:pt x="599078" y="1198156"/>
                  </a:cubicBezTo>
                  <a:cubicBezTo>
                    <a:pt x="268216" y="1198156"/>
                    <a:pt x="0" y="929940"/>
                    <a:pt x="0" y="599078"/>
                  </a:cubicBezTo>
                  <a:close/>
                </a:path>
              </a:pathLst>
            </a:custGeom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81816" tIns="181816" rIns="181816" bIns="181816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u="sng" kern="1200" dirty="0">
                  <a:solidFill>
                    <a:schemeClr val="bg1"/>
                  </a:solidFill>
                </a:rPr>
                <a:t>Curriculum &amp; Instruction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i="1" dirty="0">
                  <a:solidFill>
                    <a:schemeClr val="bg1"/>
                  </a:solidFill>
                </a:rPr>
                <a:t>Lance Huffman</a:t>
              </a:r>
              <a:r>
                <a:rPr lang="en-US" sz="1000" i="1" kern="1200" dirty="0">
                  <a:solidFill>
                    <a:schemeClr val="bg1"/>
                  </a:solidFill>
                </a:rPr>
                <a:t> Assistant Superintendent</a:t>
              </a:r>
              <a:endParaRPr lang="en-US" sz="1000" kern="1200" dirty="0">
                <a:solidFill>
                  <a:schemeClr val="bg1"/>
                </a:solidFill>
              </a:endParaRPr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CDD199CC-DD08-4251-9096-9200E31F00B6}"/>
                </a:ext>
              </a:extLst>
            </p:cNvPr>
            <p:cNvSpPr/>
            <p:nvPr/>
          </p:nvSpPr>
          <p:spPr>
            <a:xfrm>
              <a:off x="7695659" y="2124117"/>
              <a:ext cx="1198155" cy="1198155"/>
            </a:xfrm>
            <a:custGeom>
              <a:avLst/>
              <a:gdLst>
                <a:gd name="connsiteX0" fmla="*/ 0 w 1198155"/>
                <a:gd name="connsiteY0" fmla="*/ 599078 h 1198155"/>
                <a:gd name="connsiteX1" fmla="*/ 599078 w 1198155"/>
                <a:gd name="connsiteY1" fmla="*/ 0 h 1198155"/>
                <a:gd name="connsiteX2" fmla="*/ 1198156 w 1198155"/>
                <a:gd name="connsiteY2" fmla="*/ 599078 h 1198155"/>
                <a:gd name="connsiteX3" fmla="*/ 599078 w 1198155"/>
                <a:gd name="connsiteY3" fmla="*/ 1198156 h 1198155"/>
                <a:gd name="connsiteX4" fmla="*/ 0 w 1198155"/>
                <a:gd name="connsiteY4" fmla="*/ 599078 h 119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8155" h="1198155">
                  <a:moveTo>
                    <a:pt x="0" y="599078"/>
                  </a:moveTo>
                  <a:cubicBezTo>
                    <a:pt x="0" y="268216"/>
                    <a:pt x="268216" y="0"/>
                    <a:pt x="599078" y="0"/>
                  </a:cubicBezTo>
                  <a:cubicBezTo>
                    <a:pt x="929940" y="0"/>
                    <a:pt x="1198156" y="268216"/>
                    <a:pt x="1198156" y="599078"/>
                  </a:cubicBezTo>
                  <a:cubicBezTo>
                    <a:pt x="1198156" y="929940"/>
                    <a:pt x="929940" y="1198156"/>
                    <a:pt x="599078" y="1198156"/>
                  </a:cubicBezTo>
                  <a:cubicBezTo>
                    <a:pt x="268216" y="1198156"/>
                    <a:pt x="0" y="929940"/>
                    <a:pt x="0" y="599078"/>
                  </a:cubicBezTo>
                  <a:close/>
                </a:path>
              </a:pathLst>
            </a:custGeom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82451" tIns="182451" rIns="182451" bIns="182451" numCol="1" spcCol="1270" anchor="ctr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u="sng" kern="1200" dirty="0">
                  <a:solidFill>
                    <a:schemeClr val="bg1"/>
                  </a:solidFill>
                </a:rPr>
                <a:t>Human Resources</a:t>
              </a:r>
            </a:p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100" i="1" kern="1200" dirty="0">
                  <a:solidFill>
                    <a:schemeClr val="bg1"/>
                  </a:solidFill>
                </a:rPr>
                <a:t>Dawn Anderson Director</a:t>
              </a:r>
              <a:endParaRPr lang="en-US" sz="1100" kern="1200" dirty="0">
                <a:solidFill>
                  <a:schemeClr val="bg1"/>
                </a:solidFill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51BC0300-111B-480A-BAD0-1EEDA52245B0}"/>
                </a:ext>
              </a:extLst>
            </p:cNvPr>
            <p:cNvSpPr/>
            <p:nvPr/>
          </p:nvSpPr>
          <p:spPr>
            <a:xfrm>
              <a:off x="6920932" y="4821073"/>
              <a:ext cx="1198155" cy="1198155"/>
            </a:xfrm>
            <a:custGeom>
              <a:avLst/>
              <a:gdLst>
                <a:gd name="connsiteX0" fmla="*/ 0 w 1198155"/>
                <a:gd name="connsiteY0" fmla="*/ 599078 h 1198155"/>
                <a:gd name="connsiteX1" fmla="*/ 599078 w 1198155"/>
                <a:gd name="connsiteY1" fmla="*/ 0 h 1198155"/>
                <a:gd name="connsiteX2" fmla="*/ 1198156 w 1198155"/>
                <a:gd name="connsiteY2" fmla="*/ 599078 h 1198155"/>
                <a:gd name="connsiteX3" fmla="*/ 599078 w 1198155"/>
                <a:gd name="connsiteY3" fmla="*/ 1198156 h 1198155"/>
                <a:gd name="connsiteX4" fmla="*/ 0 w 1198155"/>
                <a:gd name="connsiteY4" fmla="*/ 599078 h 119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8155" h="1198155">
                  <a:moveTo>
                    <a:pt x="0" y="599078"/>
                  </a:moveTo>
                  <a:cubicBezTo>
                    <a:pt x="0" y="268216"/>
                    <a:pt x="268216" y="0"/>
                    <a:pt x="599078" y="0"/>
                  </a:cubicBezTo>
                  <a:cubicBezTo>
                    <a:pt x="929940" y="0"/>
                    <a:pt x="1198156" y="268216"/>
                    <a:pt x="1198156" y="599078"/>
                  </a:cubicBezTo>
                  <a:cubicBezTo>
                    <a:pt x="1198156" y="929940"/>
                    <a:pt x="929940" y="1198156"/>
                    <a:pt x="599078" y="1198156"/>
                  </a:cubicBezTo>
                  <a:cubicBezTo>
                    <a:pt x="268216" y="1198156"/>
                    <a:pt x="0" y="929940"/>
                    <a:pt x="0" y="599078"/>
                  </a:cubicBezTo>
                  <a:close/>
                </a:path>
              </a:pathLst>
            </a:custGeom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81816" tIns="181816" rIns="181816" bIns="181816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u="sng" kern="1200" dirty="0">
                  <a:solidFill>
                    <a:schemeClr val="bg1"/>
                  </a:solidFill>
                </a:rPr>
                <a:t>Educational Enrichment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i="1" kern="1200" dirty="0">
                  <a:solidFill>
                    <a:schemeClr val="bg1"/>
                  </a:solidFill>
                </a:rPr>
                <a:t>Frank Garcia Director</a:t>
              </a:r>
              <a:endParaRPr lang="en-US" sz="1000" kern="1200" dirty="0">
                <a:solidFill>
                  <a:schemeClr val="bg1"/>
                </a:solidFill>
              </a:endParaRPr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2C123730-487F-4F5F-A5E8-5643C2042D26}"/>
                </a:ext>
              </a:extLst>
            </p:cNvPr>
            <p:cNvSpPr/>
            <p:nvPr/>
          </p:nvSpPr>
          <p:spPr>
            <a:xfrm>
              <a:off x="4229781" y="4821073"/>
              <a:ext cx="1198155" cy="1198155"/>
            </a:xfrm>
            <a:custGeom>
              <a:avLst/>
              <a:gdLst>
                <a:gd name="connsiteX0" fmla="*/ 0 w 1198155"/>
                <a:gd name="connsiteY0" fmla="*/ 599078 h 1198155"/>
                <a:gd name="connsiteX1" fmla="*/ 599078 w 1198155"/>
                <a:gd name="connsiteY1" fmla="*/ 0 h 1198155"/>
                <a:gd name="connsiteX2" fmla="*/ 1198156 w 1198155"/>
                <a:gd name="connsiteY2" fmla="*/ 599078 h 1198155"/>
                <a:gd name="connsiteX3" fmla="*/ 599078 w 1198155"/>
                <a:gd name="connsiteY3" fmla="*/ 1198156 h 1198155"/>
                <a:gd name="connsiteX4" fmla="*/ 0 w 1198155"/>
                <a:gd name="connsiteY4" fmla="*/ 599078 h 119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8155" h="1198155">
                  <a:moveTo>
                    <a:pt x="0" y="599078"/>
                  </a:moveTo>
                  <a:cubicBezTo>
                    <a:pt x="0" y="268216"/>
                    <a:pt x="268216" y="0"/>
                    <a:pt x="599078" y="0"/>
                  </a:cubicBezTo>
                  <a:cubicBezTo>
                    <a:pt x="929940" y="0"/>
                    <a:pt x="1198156" y="268216"/>
                    <a:pt x="1198156" y="599078"/>
                  </a:cubicBezTo>
                  <a:cubicBezTo>
                    <a:pt x="1198156" y="929940"/>
                    <a:pt x="929940" y="1198156"/>
                    <a:pt x="599078" y="1198156"/>
                  </a:cubicBezTo>
                  <a:cubicBezTo>
                    <a:pt x="268216" y="1198156"/>
                    <a:pt x="0" y="929940"/>
                    <a:pt x="0" y="599078"/>
                  </a:cubicBezTo>
                  <a:close/>
                </a:path>
              </a:pathLst>
            </a:custGeom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81816" tIns="181816" rIns="181816" bIns="181816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u="sng" kern="1200" dirty="0">
                  <a:solidFill>
                    <a:schemeClr val="bg1"/>
                  </a:solidFill>
                </a:rPr>
                <a:t>Finance &amp; Business Services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i="1" kern="1200" dirty="0">
                  <a:solidFill>
                    <a:schemeClr val="bg1"/>
                  </a:solidFill>
                </a:rPr>
                <a:t>Ginger Stevens Director</a:t>
              </a:r>
              <a:endParaRPr lang="en-US" sz="1000" kern="1200" dirty="0">
                <a:solidFill>
                  <a:schemeClr val="bg1"/>
                </a:solidFill>
              </a:endParaRPr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C87F5120-6C1A-4864-972A-0528E770D4DA}"/>
                </a:ext>
              </a:extLst>
            </p:cNvPr>
            <p:cNvSpPr/>
            <p:nvPr/>
          </p:nvSpPr>
          <p:spPr>
            <a:xfrm>
              <a:off x="7695659" y="3599749"/>
              <a:ext cx="1198155" cy="1198155"/>
            </a:xfrm>
            <a:custGeom>
              <a:avLst/>
              <a:gdLst>
                <a:gd name="connsiteX0" fmla="*/ 0 w 1198155"/>
                <a:gd name="connsiteY0" fmla="*/ 599078 h 1198155"/>
                <a:gd name="connsiteX1" fmla="*/ 599078 w 1198155"/>
                <a:gd name="connsiteY1" fmla="*/ 0 h 1198155"/>
                <a:gd name="connsiteX2" fmla="*/ 1198156 w 1198155"/>
                <a:gd name="connsiteY2" fmla="*/ 599078 h 1198155"/>
                <a:gd name="connsiteX3" fmla="*/ 599078 w 1198155"/>
                <a:gd name="connsiteY3" fmla="*/ 1198156 h 1198155"/>
                <a:gd name="connsiteX4" fmla="*/ 0 w 1198155"/>
                <a:gd name="connsiteY4" fmla="*/ 599078 h 119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8155" h="1198155">
                  <a:moveTo>
                    <a:pt x="0" y="599078"/>
                  </a:moveTo>
                  <a:cubicBezTo>
                    <a:pt x="0" y="268216"/>
                    <a:pt x="268216" y="0"/>
                    <a:pt x="599078" y="0"/>
                  </a:cubicBezTo>
                  <a:cubicBezTo>
                    <a:pt x="929940" y="0"/>
                    <a:pt x="1198156" y="268216"/>
                    <a:pt x="1198156" y="599078"/>
                  </a:cubicBezTo>
                  <a:cubicBezTo>
                    <a:pt x="1198156" y="929940"/>
                    <a:pt x="929940" y="1198156"/>
                    <a:pt x="599078" y="1198156"/>
                  </a:cubicBezTo>
                  <a:cubicBezTo>
                    <a:pt x="268216" y="1198156"/>
                    <a:pt x="0" y="929940"/>
                    <a:pt x="0" y="599078"/>
                  </a:cubicBezTo>
                  <a:close/>
                </a:path>
              </a:pathLst>
            </a:custGeom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81816" tIns="181816" rIns="181816" bIns="181816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u="sng" kern="1200" dirty="0">
                  <a:solidFill>
                    <a:schemeClr val="bg1"/>
                  </a:solidFill>
                </a:rPr>
                <a:t>Technology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i="1" kern="1200" dirty="0">
                  <a:solidFill>
                    <a:schemeClr val="bg1"/>
                  </a:solidFill>
                </a:rPr>
                <a:t>Troy Harris Director</a:t>
              </a:r>
              <a:endParaRPr lang="en-US" sz="1000" kern="1200" dirty="0">
                <a:solidFill>
                  <a:schemeClr val="bg1"/>
                </a:solidFill>
              </a:endParaRPr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8EB47813-9E01-4CF0-A4AA-5202397DBEBA}"/>
                </a:ext>
              </a:extLst>
            </p:cNvPr>
            <p:cNvSpPr/>
            <p:nvPr/>
          </p:nvSpPr>
          <p:spPr>
            <a:xfrm>
              <a:off x="3330079" y="3579113"/>
              <a:ext cx="1182144" cy="1198155"/>
            </a:xfrm>
            <a:custGeom>
              <a:avLst/>
              <a:gdLst>
                <a:gd name="connsiteX0" fmla="*/ 0 w 1198155"/>
                <a:gd name="connsiteY0" fmla="*/ 599078 h 1198155"/>
                <a:gd name="connsiteX1" fmla="*/ 599078 w 1198155"/>
                <a:gd name="connsiteY1" fmla="*/ 0 h 1198155"/>
                <a:gd name="connsiteX2" fmla="*/ 1198156 w 1198155"/>
                <a:gd name="connsiteY2" fmla="*/ 599078 h 1198155"/>
                <a:gd name="connsiteX3" fmla="*/ 599078 w 1198155"/>
                <a:gd name="connsiteY3" fmla="*/ 1198156 h 1198155"/>
                <a:gd name="connsiteX4" fmla="*/ 0 w 1198155"/>
                <a:gd name="connsiteY4" fmla="*/ 599078 h 119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8155" h="1198155">
                  <a:moveTo>
                    <a:pt x="0" y="599078"/>
                  </a:moveTo>
                  <a:cubicBezTo>
                    <a:pt x="0" y="268216"/>
                    <a:pt x="268216" y="0"/>
                    <a:pt x="599078" y="0"/>
                  </a:cubicBezTo>
                  <a:cubicBezTo>
                    <a:pt x="929940" y="0"/>
                    <a:pt x="1198156" y="268216"/>
                    <a:pt x="1198156" y="599078"/>
                  </a:cubicBezTo>
                  <a:cubicBezTo>
                    <a:pt x="1198156" y="929940"/>
                    <a:pt x="929940" y="1198156"/>
                    <a:pt x="599078" y="1198156"/>
                  </a:cubicBezTo>
                  <a:cubicBezTo>
                    <a:pt x="268216" y="1198156"/>
                    <a:pt x="0" y="929940"/>
                    <a:pt x="0" y="599078"/>
                  </a:cubicBezTo>
                  <a:close/>
                </a:path>
              </a:pathLst>
            </a:custGeom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81816" tIns="181816" rIns="181816" bIns="181816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u="sng" kern="1200" dirty="0">
                  <a:solidFill>
                    <a:schemeClr val="bg1"/>
                  </a:solidFill>
                </a:rPr>
                <a:t>Equity, Inclusion &amp; Support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i="1" kern="1200" dirty="0">
                  <a:solidFill>
                    <a:schemeClr val="bg1"/>
                  </a:solidFill>
                </a:rPr>
                <a:t>Susan Smith Director</a:t>
              </a:r>
              <a:endParaRPr lang="en-US" sz="1000" kern="1200" dirty="0">
                <a:solidFill>
                  <a:schemeClr val="bg1"/>
                </a:solidFill>
              </a:endParaRPr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26E9ED6-9778-42BE-8506-9B8C10A31709}"/>
                </a:ext>
              </a:extLst>
            </p:cNvPr>
            <p:cNvSpPr/>
            <p:nvPr/>
          </p:nvSpPr>
          <p:spPr>
            <a:xfrm>
              <a:off x="3067652" y="2097923"/>
              <a:ext cx="1198155" cy="1198155"/>
            </a:xfrm>
            <a:custGeom>
              <a:avLst/>
              <a:gdLst>
                <a:gd name="connsiteX0" fmla="*/ 0 w 1198155"/>
                <a:gd name="connsiteY0" fmla="*/ 599078 h 1198155"/>
                <a:gd name="connsiteX1" fmla="*/ 599078 w 1198155"/>
                <a:gd name="connsiteY1" fmla="*/ 0 h 1198155"/>
                <a:gd name="connsiteX2" fmla="*/ 1198156 w 1198155"/>
                <a:gd name="connsiteY2" fmla="*/ 599078 h 1198155"/>
                <a:gd name="connsiteX3" fmla="*/ 599078 w 1198155"/>
                <a:gd name="connsiteY3" fmla="*/ 1198156 h 1198155"/>
                <a:gd name="connsiteX4" fmla="*/ 0 w 1198155"/>
                <a:gd name="connsiteY4" fmla="*/ 599078 h 119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8155" h="1198155">
                  <a:moveTo>
                    <a:pt x="0" y="599078"/>
                  </a:moveTo>
                  <a:cubicBezTo>
                    <a:pt x="0" y="268216"/>
                    <a:pt x="268216" y="0"/>
                    <a:pt x="599078" y="0"/>
                  </a:cubicBezTo>
                  <a:cubicBezTo>
                    <a:pt x="929940" y="0"/>
                    <a:pt x="1198156" y="268216"/>
                    <a:pt x="1198156" y="599078"/>
                  </a:cubicBezTo>
                  <a:cubicBezTo>
                    <a:pt x="1198156" y="929940"/>
                    <a:pt x="929940" y="1198156"/>
                    <a:pt x="599078" y="1198156"/>
                  </a:cubicBezTo>
                  <a:cubicBezTo>
                    <a:pt x="268216" y="1198156"/>
                    <a:pt x="0" y="929940"/>
                    <a:pt x="0" y="599078"/>
                  </a:cubicBezTo>
                  <a:close/>
                </a:path>
              </a:pathLst>
            </a:custGeom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181816" tIns="181816" rIns="181816" bIns="181816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u="sng" kern="1200" dirty="0">
                  <a:solidFill>
                    <a:schemeClr val="bg1"/>
                  </a:solidFill>
                </a:rPr>
                <a:t>School Administration</a:t>
              </a:r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F99CCD72-F0D0-4F83-B5FE-A45556F85487}"/>
                </a:ext>
              </a:extLst>
            </p:cNvPr>
            <p:cNvSpPr/>
            <p:nvPr/>
          </p:nvSpPr>
          <p:spPr>
            <a:xfrm>
              <a:off x="3973084" y="902673"/>
              <a:ext cx="1198155" cy="1198155"/>
            </a:xfrm>
            <a:custGeom>
              <a:avLst/>
              <a:gdLst>
                <a:gd name="connsiteX0" fmla="*/ 0 w 1198155"/>
                <a:gd name="connsiteY0" fmla="*/ 599078 h 1198155"/>
                <a:gd name="connsiteX1" fmla="*/ 599078 w 1198155"/>
                <a:gd name="connsiteY1" fmla="*/ 0 h 1198155"/>
                <a:gd name="connsiteX2" fmla="*/ 1198156 w 1198155"/>
                <a:gd name="connsiteY2" fmla="*/ 599078 h 1198155"/>
                <a:gd name="connsiteX3" fmla="*/ 599078 w 1198155"/>
                <a:gd name="connsiteY3" fmla="*/ 1198156 h 1198155"/>
                <a:gd name="connsiteX4" fmla="*/ 0 w 1198155"/>
                <a:gd name="connsiteY4" fmla="*/ 599078 h 11981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8155" h="1198155">
                  <a:moveTo>
                    <a:pt x="0" y="599078"/>
                  </a:moveTo>
                  <a:cubicBezTo>
                    <a:pt x="0" y="268216"/>
                    <a:pt x="268216" y="0"/>
                    <a:pt x="599078" y="0"/>
                  </a:cubicBezTo>
                  <a:cubicBezTo>
                    <a:pt x="929940" y="0"/>
                    <a:pt x="1198156" y="268216"/>
                    <a:pt x="1198156" y="599078"/>
                  </a:cubicBezTo>
                  <a:cubicBezTo>
                    <a:pt x="1198156" y="929940"/>
                    <a:pt x="929940" y="1198156"/>
                    <a:pt x="599078" y="1198156"/>
                  </a:cubicBezTo>
                  <a:cubicBezTo>
                    <a:pt x="268216" y="1198156"/>
                    <a:pt x="0" y="929940"/>
                    <a:pt x="0" y="599078"/>
                  </a:cubicBezTo>
                  <a:close/>
                </a:path>
              </a:pathLst>
            </a:custGeom>
            <a:solidFill>
              <a:srgbClr val="00B050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181816" tIns="181816" rIns="181816" bIns="181816" numCol="1" spcCol="1270" anchor="ctr" anchorCtr="0">
              <a:noAutofit/>
            </a:bodyPr>
            <a:lstStyle/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u="sng" kern="1200" dirty="0">
                  <a:solidFill>
                    <a:schemeClr val="bg1"/>
                  </a:solidFill>
                </a:rPr>
                <a:t>Operation</a:t>
              </a:r>
              <a:r>
                <a:rPr lang="en-US" sz="1000" kern="1200" dirty="0">
                  <a:solidFill>
                    <a:schemeClr val="bg1"/>
                  </a:solidFill>
                </a:rPr>
                <a:t>s</a:t>
              </a: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i="1" kern="1200" dirty="0">
                  <a:solidFill>
                    <a:schemeClr val="bg1"/>
                  </a:solidFill>
                </a:rPr>
                <a:t>Justin </a:t>
              </a:r>
              <a:r>
                <a:rPr lang="en-US" sz="1000" i="1" dirty="0">
                  <a:solidFill>
                    <a:schemeClr val="bg1"/>
                  </a:solidFill>
                </a:rPr>
                <a:t>Nabors</a:t>
              </a:r>
              <a:endParaRPr lang="en-US" sz="1000" i="1" kern="1200" dirty="0">
                <a:solidFill>
                  <a:schemeClr val="bg1"/>
                </a:solidFill>
              </a:endParaRPr>
            </a:p>
            <a:p>
              <a:pPr marL="0" lvl="0" indent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000" i="1" kern="1200" dirty="0">
                  <a:solidFill>
                    <a:schemeClr val="bg1"/>
                  </a:solidFill>
                </a:rPr>
                <a:t>Director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AA01BA8F-2145-634B-9A07-CCF13D0EA845}"/>
              </a:ext>
            </a:extLst>
          </p:cNvPr>
          <p:cNvSpPr txBox="1"/>
          <p:nvPr/>
        </p:nvSpPr>
        <p:spPr>
          <a:xfrm>
            <a:off x="9114054" y="2961852"/>
            <a:ext cx="2687837" cy="646331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Communications &amp; Public Relations – </a:t>
            </a:r>
            <a:r>
              <a:rPr lang="en-US" sz="900" i="1" dirty="0"/>
              <a:t>J. Butler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Records - </a:t>
            </a:r>
            <a:r>
              <a:rPr lang="en-US" sz="900" i="1" dirty="0"/>
              <a:t>M. Trillo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Workers Compensation – </a:t>
            </a:r>
            <a:r>
              <a:rPr lang="en-US" sz="900" i="1" dirty="0"/>
              <a:t>M. </a:t>
            </a:r>
            <a:r>
              <a:rPr lang="en-US" sz="900" i="1" dirty="0" err="1"/>
              <a:t>Herra</a:t>
            </a:r>
            <a:endParaRPr lang="en-US" sz="9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Volunteer Services </a:t>
            </a:r>
            <a:r>
              <a:rPr lang="en-US" sz="900" i="1" dirty="0"/>
              <a:t>– L. </a:t>
            </a:r>
            <a:r>
              <a:rPr lang="en-US" sz="900" i="1" dirty="0" err="1"/>
              <a:t>Winikka</a:t>
            </a:r>
            <a:endParaRPr lang="en-US" sz="900" i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422E174-8FA2-D145-A9F5-AA405FAD6080}"/>
              </a:ext>
            </a:extLst>
          </p:cNvPr>
          <p:cNvSpPr txBox="1"/>
          <p:nvPr/>
        </p:nvSpPr>
        <p:spPr>
          <a:xfrm>
            <a:off x="9114054" y="1312296"/>
            <a:ext cx="2687837" cy="1477328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Math Coordination – </a:t>
            </a:r>
            <a:r>
              <a:rPr lang="en-US" sz="900" i="1" dirty="0"/>
              <a:t>J. Gaun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Social Health – </a:t>
            </a:r>
            <a:r>
              <a:rPr lang="en-US" sz="900" i="1" dirty="0"/>
              <a:t>B. Smith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Environmental Education – </a:t>
            </a:r>
            <a:r>
              <a:rPr lang="en-US" sz="900" i="1" dirty="0"/>
              <a:t>J. </a:t>
            </a:r>
            <a:r>
              <a:rPr lang="en-US" sz="900" i="1" dirty="0" err="1"/>
              <a:t>Carranco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College &amp; Career Development – </a:t>
            </a:r>
            <a:r>
              <a:rPr lang="en-US" sz="900" i="1" dirty="0"/>
              <a:t>T. </a:t>
            </a:r>
            <a:r>
              <a:rPr lang="en-US" sz="900" i="1" dirty="0" err="1"/>
              <a:t>Safranek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Research &amp; Assessment – </a:t>
            </a:r>
            <a:r>
              <a:rPr lang="en-US" sz="900" i="1" dirty="0"/>
              <a:t>M. Vogler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NADL – </a:t>
            </a:r>
            <a:r>
              <a:rPr lang="en-US" sz="900" i="1" dirty="0"/>
              <a:t>R. Bronson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Summer School &amp; Drivers Ed – </a:t>
            </a:r>
            <a:r>
              <a:rPr lang="en-US" sz="900" i="1" dirty="0"/>
              <a:t>C. Everett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     Activities/Athletics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     Literacy – </a:t>
            </a:r>
            <a:r>
              <a:rPr lang="en-US" sz="900" i="1" dirty="0"/>
              <a:t>N. Pierce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i="1" dirty="0"/>
              <a:t>     </a:t>
            </a:r>
            <a:r>
              <a:rPr lang="en-US" sz="900" dirty="0"/>
              <a:t>Project Momentum – </a:t>
            </a:r>
            <a:r>
              <a:rPr lang="en-US" sz="900" i="1" dirty="0"/>
              <a:t>C. </a:t>
            </a:r>
            <a:r>
              <a:rPr lang="en-US" sz="900" i="1" dirty="0" err="1"/>
              <a:t>Drey</a:t>
            </a:r>
            <a:endParaRPr lang="en-US" sz="900" i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39E2FC8-5E80-474F-BEE2-E632B4EBECC5}"/>
              </a:ext>
            </a:extLst>
          </p:cNvPr>
          <p:cNvSpPr txBox="1"/>
          <p:nvPr/>
        </p:nvSpPr>
        <p:spPr>
          <a:xfrm>
            <a:off x="5050511" y="6059049"/>
            <a:ext cx="2236880" cy="646331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Benefits </a:t>
            </a:r>
            <a:r>
              <a:rPr lang="en-US" sz="900" i="1" dirty="0"/>
              <a:t>– C. Crowther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Payroll – </a:t>
            </a:r>
            <a:r>
              <a:rPr lang="en-US" sz="900" i="1" dirty="0"/>
              <a:t>C. Davis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Accounting – </a:t>
            </a:r>
            <a:r>
              <a:rPr lang="en-US" sz="900" i="1" dirty="0"/>
              <a:t>J. </a:t>
            </a:r>
            <a:r>
              <a:rPr lang="en-US" sz="900" i="1" dirty="0" err="1"/>
              <a:t>Rusconi</a:t>
            </a:r>
            <a:endParaRPr lang="en-US" sz="9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Accounts Receivable &amp; Payable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658F5CF-EBE9-464E-A953-B5444A227F4F}"/>
              </a:ext>
            </a:extLst>
          </p:cNvPr>
          <p:cNvSpPr txBox="1"/>
          <p:nvPr/>
        </p:nvSpPr>
        <p:spPr>
          <a:xfrm>
            <a:off x="8819742" y="5309890"/>
            <a:ext cx="2521685" cy="923330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Grants Management – </a:t>
            </a:r>
            <a:r>
              <a:rPr lang="en-US" sz="900" i="1" dirty="0"/>
              <a:t>L. Harbottle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err="1"/>
              <a:t>McKiney-Vinto</a:t>
            </a:r>
            <a:r>
              <a:rPr lang="en-US" sz="900" dirty="0"/>
              <a:t> – </a:t>
            </a:r>
            <a:r>
              <a:rPr lang="en-US" sz="900" i="1" dirty="0"/>
              <a:t>L. Skinner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FACTS – </a:t>
            </a:r>
            <a:r>
              <a:rPr lang="en-US" sz="900" i="1" dirty="0"/>
              <a:t>K. Christian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Grant Accounts </a:t>
            </a:r>
            <a:r>
              <a:rPr lang="en-US" sz="900" i="1" dirty="0"/>
              <a:t>– A. Goodrich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Family Resource – </a:t>
            </a:r>
            <a:r>
              <a:rPr lang="en-US" sz="900" i="1" dirty="0"/>
              <a:t>J. </a:t>
            </a:r>
            <a:r>
              <a:rPr lang="en-US" sz="900" i="1" dirty="0" err="1"/>
              <a:t>Fierros</a:t>
            </a:r>
            <a:endParaRPr lang="en-US" sz="9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Child Enrichment</a:t>
            </a:r>
            <a:endParaRPr lang="en-US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DF15D8E-1338-3849-94F8-154191A327D4}"/>
              </a:ext>
            </a:extLst>
          </p:cNvPr>
          <p:cNvSpPr txBox="1"/>
          <p:nvPr/>
        </p:nvSpPr>
        <p:spPr>
          <a:xfrm>
            <a:off x="300498" y="3403319"/>
            <a:ext cx="2236880" cy="507831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u="sng" dirty="0"/>
              <a:t>Middle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Mount Elden - </a:t>
            </a:r>
            <a:r>
              <a:rPr lang="en-US" sz="900" i="1" dirty="0"/>
              <a:t>T. Nelson 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Sinagua – </a:t>
            </a:r>
            <a:r>
              <a:rPr lang="en-US" sz="900" i="1" dirty="0"/>
              <a:t>C. </a:t>
            </a:r>
            <a:r>
              <a:rPr lang="en-US" sz="900" i="1" dirty="0" err="1"/>
              <a:t>Koenker</a:t>
            </a:r>
            <a:endParaRPr lang="en-US" sz="9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A5ECCA-BC1B-E047-AD82-2CF086511E85}"/>
              </a:ext>
            </a:extLst>
          </p:cNvPr>
          <p:cNvSpPr txBox="1"/>
          <p:nvPr/>
        </p:nvSpPr>
        <p:spPr>
          <a:xfrm>
            <a:off x="1169987" y="276958"/>
            <a:ext cx="2554589" cy="923330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Transportation – </a:t>
            </a:r>
            <a:r>
              <a:rPr lang="en-US" sz="900" i="1" dirty="0"/>
              <a:t>P. Fleming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Facilities – </a:t>
            </a:r>
            <a:r>
              <a:rPr lang="en-US" sz="900" i="1" dirty="0"/>
              <a:t>S. Wallace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Warehouse/Purchasing – </a:t>
            </a:r>
            <a:r>
              <a:rPr lang="en-US" sz="900" i="1" dirty="0"/>
              <a:t>K. </a:t>
            </a:r>
            <a:r>
              <a:rPr lang="en-US" sz="900" i="1" dirty="0" err="1"/>
              <a:t>Aringdale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Risk Management – </a:t>
            </a:r>
            <a:r>
              <a:rPr lang="en-US" sz="900" i="1" dirty="0"/>
              <a:t>S. Rhode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Facility Rentals – </a:t>
            </a:r>
            <a:r>
              <a:rPr lang="en-US" sz="900" i="1" dirty="0"/>
              <a:t>S. Rhode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Bond Projects </a:t>
            </a:r>
            <a:r>
              <a:rPr lang="en-US" sz="900" i="1" dirty="0"/>
              <a:t>– R. Jumbo-Fitch</a:t>
            </a:r>
            <a:endParaRPr lang="en-US" sz="9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434B9E-1B7F-8144-95E1-1B7BF83E1E2C}"/>
              </a:ext>
            </a:extLst>
          </p:cNvPr>
          <p:cNvSpPr txBox="1"/>
          <p:nvPr/>
        </p:nvSpPr>
        <p:spPr>
          <a:xfrm>
            <a:off x="951865" y="5159901"/>
            <a:ext cx="2864428" cy="1338828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dirty="0"/>
              <a:t>Exceptional Student Services – </a:t>
            </a:r>
            <a:r>
              <a:rPr lang="en-US" sz="900" i="1" dirty="0"/>
              <a:t>S. Smith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Special Education </a:t>
            </a:r>
            <a:r>
              <a:rPr lang="en-US" sz="900" i="1" dirty="0"/>
              <a:t>– A. </a:t>
            </a:r>
            <a:r>
              <a:rPr lang="en-US" sz="900" i="1" dirty="0" err="1"/>
              <a:t>Mihoda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Gifted Education – </a:t>
            </a:r>
            <a:r>
              <a:rPr lang="en-US" sz="900" i="1" dirty="0"/>
              <a:t>S. Martinet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Behavior</a:t>
            </a:r>
            <a:r>
              <a:rPr lang="en-US" sz="900" i="1" dirty="0"/>
              <a:t> – R. DeJesus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Preschool</a:t>
            </a:r>
            <a:r>
              <a:rPr lang="en-US" sz="900" i="1" dirty="0"/>
              <a:t> – S. Owens</a:t>
            </a:r>
            <a:endParaRPr lang="en-US" sz="900" dirty="0"/>
          </a:p>
          <a:p>
            <a:r>
              <a:rPr lang="en-US" sz="900" dirty="0"/>
              <a:t>Student Support Services – </a:t>
            </a:r>
            <a:r>
              <a:rPr lang="en-US" sz="900" i="1" dirty="0"/>
              <a:t>C. </a:t>
            </a:r>
            <a:r>
              <a:rPr lang="en-US" sz="900" i="1"/>
              <a:t>Hovis</a:t>
            </a:r>
            <a:endParaRPr lang="en-US" sz="9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Health &amp; Nursing Services </a:t>
            </a:r>
            <a:r>
              <a:rPr lang="en-US" sz="900" i="1" dirty="0"/>
              <a:t>– M. </a:t>
            </a:r>
            <a:r>
              <a:rPr lang="en-US" sz="900" i="1" dirty="0" err="1"/>
              <a:t>Bevirt</a:t>
            </a:r>
            <a:endParaRPr lang="en-US" sz="900" dirty="0"/>
          </a:p>
          <a:p>
            <a:r>
              <a:rPr lang="en-US" sz="900" dirty="0"/>
              <a:t>Native American Support – </a:t>
            </a:r>
            <a:r>
              <a:rPr lang="en-US" sz="900" i="1" dirty="0"/>
              <a:t>M. </a:t>
            </a:r>
            <a:r>
              <a:rPr lang="en-US" sz="900" i="1" dirty="0" err="1"/>
              <a:t>Cainimptewa</a:t>
            </a:r>
            <a:endParaRPr lang="en-US" sz="900" dirty="0"/>
          </a:p>
          <a:p>
            <a:r>
              <a:rPr lang="en-US" sz="900" dirty="0"/>
              <a:t>Bilingual Education – </a:t>
            </a:r>
            <a:r>
              <a:rPr lang="en-US" sz="900" i="1" dirty="0"/>
              <a:t>A. </a:t>
            </a:r>
            <a:r>
              <a:rPr lang="en-US" sz="900" i="1" dirty="0" err="1"/>
              <a:t>Waltner</a:t>
            </a:r>
            <a:endParaRPr lang="en-US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027D4A-50C3-6846-A67F-6560792BC1FA}"/>
              </a:ext>
            </a:extLst>
          </p:cNvPr>
          <p:cNvSpPr txBox="1"/>
          <p:nvPr/>
        </p:nvSpPr>
        <p:spPr>
          <a:xfrm>
            <a:off x="9057764" y="4592019"/>
            <a:ext cx="2236880" cy="507831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Tech Services - </a:t>
            </a:r>
            <a:r>
              <a:rPr lang="en-US" sz="900" i="1" dirty="0"/>
              <a:t>R. Smith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Student Information – </a:t>
            </a:r>
            <a:r>
              <a:rPr lang="en-US" sz="900" i="1" dirty="0"/>
              <a:t>L. </a:t>
            </a:r>
            <a:r>
              <a:rPr lang="en-US" sz="900" i="1" dirty="0" err="1"/>
              <a:t>Hammit</a:t>
            </a:r>
            <a:endParaRPr lang="en-US" sz="9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Help Desk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A712E38-8631-204C-AD48-24B5C88C6CFF}"/>
              </a:ext>
            </a:extLst>
          </p:cNvPr>
          <p:cNvSpPr txBox="1"/>
          <p:nvPr/>
        </p:nvSpPr>
        <p:spPr>
          <a:xfrm>
            <a:off x="300498" y="1492832"/>
            <a:ext cx="2236880" cy="1615827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u="sng" dirty="0"/>
              <a:t>Elementary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Cromer – </a:t>
            </a:r>
            <a:r>
              <a:rPr lang="en-US" sz="900" i="1" dirty="0"/>
              <a:t>J. Reeder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err="1"/>
              <a:t>DeMiguel</a:t>
            </a:r>
            <a:r>
              <a:rPr lang="en-US" sz="900" dirty="0"/>
              <a:t> – </a:t>
            </a:r>
            <a:r>
              <a:rPr lang="en-US" sz="900" i="1" dirty="0"/>
              <a:t>G. Biggs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Killip </a:t>
            </a:r>
            <a:r>
              <a:rPr lang="en-US" sz="900" i="1" dirty="0"/>
              <a:t>- J. </a:t>
            </a:r>
            <a:r>
              <a:rPr lang="en-US" sz="900" i="1" dirty="0" err="1"/>
              <a:t>Guiterrez</a:t>
            </a:r>
            <a:r>
              <a:rPr lang="en-US" sz="900" i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Kinsey - </a:t>
            </a:r>
            <a:r>
              <a:rPr lang="en-US" sz="900" i="1" dirty="0"/>
              <a:t>E. Herman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err="1"/>
              <a:t>Knoles</a:t>
            </a:r>
            <a:r>
              <a:rPr lang="en-US" sz="900" dirty="0"/>
              <a:t> </a:t>
            </a:r>
            <a:r>
              <a:rPr lang="en-US" sz="900" i="1" dirty="0"/>
              <a:t>- P. Galvan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err="1"/>
              <a:t>Leupp</a:t>
            </a:r>
            <a:r>
              <a:rPr lang="en-US" sz="900" dirty="0"/>
              <a:t> - </a:t>
            </a:r>
            <a:r>
              <a:rPr lang="en-US" sz="900" i="1" dirty="0"/>
              <a:t>R. Chee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Marshall - </a:t>
            </a:r>
            <a:r>
              <a:rPr lang="en-US" sz="900" i="1" dirty="0"/>
              <a:t>J. </a:t>
            </a:r>
            <a:r>
              <a:rPr lang="en-US" sz="900" i="1" dirty="0" err="1"/>
              <a:t>Reasor</a:t>
            </a:r>
            <a:endParaRPr lang="en-US" sz="9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Puente de </a:t>
            </a:r>
            <a:r>
              <a:rPr lang="en-US" sz="900" dirty="0" err="1"/>
              <a:t>Hozho</a:t>
            </a:r>
            <a:r>
              <a:rPr lang="en-US" sz="900" dirty="0"/>
              <a:t> -  </a:t>
            </a:r>
            <a:r>
              <a:rPr lang="en-US" sz="900" i="1" dirty="0"/>
              <a:t>R. Pete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 err="1"/>
              <a:t>Sechrist</a:t>
            </a:r>
            <a:r>
              <a:rPr lang="en-US" sz="900" dirty="0"/>
              <a:t> </a:t>
            </a:r>
            <a:r>
              <a:rPr lang="en-US" sz="900" i="1" dirty="0"/>
              <a:t>– H. Overton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Thomas – </a:t>
            </a:r>
            <a:r>
              <a:rPr lang="en-US" sz="900" i="1" dirty="0"/>
              <a:t>K. Collins-Hernandez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99DCD4-0E63-5649-8847-4C70B193CFA6}"/>
              </a:ext>
            </a:extLst>
          </p:cNvPr>
          <p:cNvSpPr txBox="1"/>
          <p:nvPr/>
        </p:nvSpPr>
        <p:spPr>
          <a:xfrm>
            <a:off x="394038" y="4224474"/>
            <a:ext cx="2236880" cy="646331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900" u="sng" dirty="0"/>
              <a:t>High Schools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Coconino –</a:t>
            </a:r>
            <a:r>
              <a:rPr lang="en-US" sz="900" i="1" dirty="0"/>
              <a:t> T. Ragan</a:t>
            </a:r>
            <a:r>
              <a:rPr lang="en-US" sz="9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Flagstaff - </a:t>
            </a:r>
            <a:r>
              <a:rPr lang="en-US" sz="900" i="1" dirty="0"/>
              <a:t>L. Miller </a:t>
            </a:r>
            <a:endParaRPr lang="en-US" sz="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Summit – </a:t>
            </a:r>
            <a:r>
              <a:rPr lang="en-US" sz="900" i="1" dirty="0"/>
              <a:t>R. Bronson</a:t>
            </a:r>
            <a:endParaRPr lang="en-US" sz="9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9133CB-F1D8-7841-BD39-903832387AD5}"/>
              </a:ext>
            </a:extLst>
          </p:cNvPr>
          <p:cNvSpPr txBox="1"/>
          <p:nvPr/>
        </p:nvSpPr>
        <p:spPr>
          <a:xfrm>
            <a:off x="9096092" y="3760265"/>
            <a:ext cx="2691466" cy="369332"/>
          </a:xfrm>
          <a:prstGeom prst="rect">
            <a:avLst/>
          </a:prstGeom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Learning, Technology &amp; Innovation – </a:t>
            </a:r>
            <a:r>
              <a:rPr lang="en-US" sz="900" i="1" dirty="0"/>
              <a:t>H. Zeigler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900" dirty="0"/>
              <a:t>Educational Technology </a:t>
            </a:r>
            <a:r>
              <a:rPr lang="en-US" sz="900" i="1" dirty="0"/>
              <a:t>– R. Fisk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E05577D-1CFB-1F47-A006-EBBD473AAE37}"/>
              </a:ext>
            </a:extLst>
          </p:cNvPr>
          <p:cNvCxnSpPr>
            <a:cxnSpLocks/>
          </p:cNvCxnSpPr>
          <p:nvPr/>
        </p:nvCxnSpPr>
        <p:spPr>
          <a:xfrm>
            <a:off x="3724576" y="705267"/>
            <a:ext cx="419681" cy="3613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8D41C77-06DA-174E-AC0B-348DA60B5DAD}"/>
              </a:ext>
            </a:extLst>
          </p:cNvPr>
          <p:cNvCxnSpPr>
            <a:cxnSpLocks/>
          </p:cNvCxnSpPr>
          <p:nvPr/>
        </p:nvCxnSpPr>
        <p:spPr>
          <a:xfrm>
            <a:off x="2545772" y="1698099"/>
            <a:ext cx="759184" cy="504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362A330-15DD-7A47-BA7B-2138C6EA3D00}"/>
              </a:ext>
            </a:extLst>
          </p:cNvPr>
          <p:cNvCxnSpPr>
            <a:cxnSpLocks/>
          </p:cNvCxnSpPr>
          <p:nvPr/>
        </p:nvCxnSpPr>
        <p:spPr>
          <a:xfrm flipV="1">
            <a:off x="2552403" y="2957941"/>
            <a:ext cx="611109" cy="639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BBECB2EA-1AA0-8945-84D7-B248B93CA435}"/>
              </a:ext>
            </a:extLst>
          </p:cNvPr>
          <p:cNvCxnSpPr>
            <a:cxnSpLocks/>
          </p:cNvCxnSpPr>
          <p:nvPr/>
        </p:nvCxnSpPr>
        <p:spPr>
          <a:xfrm flipV="1">
            <a:off x="2648397" y="3108659"/>
            <a:ext cx="658113" cy="1144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5CD2C15-1997-1747-832B-4F42BF300BA4}"/>
              </a:ext>
            </a:extLst>
          </p:cNvPr>
          <p:cNvCxnSpPr>
            <a:cxnSpLocks/>
          </p:cNvCxnSpPr>
          <p:nvPr/>
        </p:nvCxnSpPr>
        <p:spPr>
          <a:xfrm flipV="1">
            <a:off x="3255706" y="4678804"/>
            <a:ext cx="456915" cy="4810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7A5E243-3BC0-2A4E-B01F-403E5CE8B964}"/>
              </a:ext>
            </a:extLst>
          </p:cNvPr>
          <p:cNvCxnSpPr>
            <a:cxnSpLocks/>
          </p:cNvCxnSpPr>
          <p:nvPr/>
        </p:nvCxnSpPr>
        <p:spPr>
          <a:xfrm flipH="1" flipV="1">
            <a:off x="4668758" y="5920550"/>
            <a:ext cx="390372" cy="488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02B81CD-29BA-0C49-ADCC-17341E9683E6}"/>
              </a:ext>
            </a:extLst>
          </p:cNvPr>
          <p:cNvCxnSpPr>
            <a:cxnSpLocks/>
          </p:cNvCxnSpPr>
          <p:nvPr/>
        </p:nvCxnSpPr>
        <p:spPr>
          <a:xfrm>
            <a:off x="6581235" y="535822"/>
            <a:ext cx="177453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C8F810B0-479A-1A46-866B-EF892B84E3A6}"/>
              </a:ext>
            </a:extLst>
          </p:cNvPr>
          <p:cNvCxnSpPr>
            <a:cxnSpLocks/>
          </p:cNvCxnSpPr>
          <p:nvPr/>
        </p:nvCxnSpPr>
        <p:spPr>
          <a:xfrm>
            <a:off x="8015646" y="1548110"/>
            <a:ext cx="1042118" cy="2817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E7E1139-7446-1A46-9F55-4E309B10EC75}"/>
              </a:ext>
            </a:extLst>
          </p:cNvPr>
          <p:cNvCxnSpPr>
            <a:cxnSpLocks/>
            <a:endCxn id="18" idx="1"/>
          </p:cNvCxnSpPr>
          <p:nvPr/>
        </p:nvCxnSpPr>
        <p:spPr>
          <a:xfrm>
            <a:off x="8658120" y="4619825"/>
            <a:ext cx="399644" cy="2261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ABC1DD0-0EE8-EC4D-8BDC-F57990CA6C14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8819742" y="2988279"/>
            <a:ext cx="294312" cy="2967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6BEF88B-2B24-264F-AA38-D26B95EBE347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8061490" y="5580151"/>
            <a:ext cx="758252" cy="191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8A325A56-B137-44AA-B696-D52B1E21A590}"/>
              </a:ext>
            </a:extLst>
          </p:cNvPr>
          <p:cNvSpPr txBox="1"/>
          <p:nvPr/>
        </p:nvSpPr>
        <p:spPr>
          <a:xfrm>
            <a:off x="4884299" y="2957941"/>
            <a:ext cx="2386139" cy="1561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000" b="1" u="sng" dirty="0">
                <a:solidFill>
                  <a:srgbClr val="262627"/>
                </a:solidFill>
              </a:rPr>
              <a:t>MISSION</a:t>
            </a:r>
          </a:p>
          <a:p>
            <a:r>
              <a:rPr lang="en-US" sz="900" dirty="0"/>
              <a:t>The Flagstaff Unified School District fosters safe communities where learners of all backgrounds and abilities are supported to gain the confidence and skills needed to pursue their chosen paths</a:t>
            </a:r>
          </a:p>
          <a:p>
            <a:r>
              <a:rPr lang="en-US" dirty="0"/>
              <a:t> </a:t>
            </a:r>
          </a:p>
          <a:p>
            <a:pPr algn="ctr">
              <a:lnSpc>
                <a:spcPct val="150000"/>
              </a:lnSpc>
            </a:pPr>
            <a:r>
              <a:rPr lang="en-US" sz="900" dirty="0">
                <a:solidFill>
                  <a:srgbClr val="262627"/>
                </a:solidFill>
                <a:latin typeface="Calibri Light" panose="020F0302020204030204"/>
              </a:rPr>
              <a:t>.</a:t>
            </a:r>
          </a:p>
          <a:p>
            <a:pPr lvl="0" algn="ctr"/>
            <a:endParaRPr lang="en-US" sz="900" b="1" u="sng" dirty="0">
              <a:solidFill>
                <a:srgbClr val="262627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B8A204B-BD24-49F2-ACA8-4FF6013E6953}"/>
              </a:ext>
            </a:extLst>
          </p:cNvPr>
          <p:cNvSpPr txBox="1"/>
          <p:nvPr/>
        </p:nvSpPr>
        <p:spPr>
          <a:xfrm>
            <a:off x="4891580" y="3929000"/>
            <a:ext cx="2337157" cy="697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30" b="1" u="sng" dirty="0"/>
              <a:t>VISION</a:t>
            </a:r>
          </a:p>
          <a:p>
            <a:pPr algn="ctr"/>
            <a:endParaRPr lang="en-US" sz="200" b="1" dirty="0"/>
          </a:p>
          <a:p>
            <a:pPr algn="ctr"/>
            <a:r>
              <a:rPr lang="en-US" sz="900" dirty="0"/>
              <a:t>Our learners are empowered with the skills and creativity necessary to contribute in a rapidly changing and complex world.</a:t>
            </a:r>
            <a:endParaRPr lang="en-US" sz="800" dirty="0"/>
          </a:p>
        </p:txBody>
      </p:sp>
      <p:pic>
        <p:nvPicPr>
          <p:cNvPr id="107" name="Picture 106">
            <a:extLst>
              <a:ext uri="{FF2B5EF4-FFF2-40B4-BE49-F238E27FC236}">
                <a16:creationId xmlns:a16="http://schemas.microsoft.com/office/drawing/2014/main" id="{B4453C7C-BA2D-46CA-89EC-1AA2826D29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451" y="2079729"/>
            <a:ext cx="2737236" cy="684309"/>
          </a:xfrm>
          <a:prstGeom prst="rect">
            <a:avLst/>
          </a:prstGeom>
        </p:spPr>
      </p:pic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6DC25AC-C5B2-4C71-8CE3-DD26627AA239}"/>
              </a:ext>
            </a:extLst>
          </p:cNvPr>
          <p:cNvCxnSpPr/>
          <p:nvPr/>
        </p:nvCxnSpPr>
        <p:spPr>
          <a:xfrm flipH="1">
            <a:off x="5100918" y="1021976"/>
            <a:ext cx="288304" cy="161365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1D8F1E6D-EC1F-42B3-8A04-F734DA670AF8}"/>
              </a:ext>
            </a:extLst>
          </p:cNvPr>
          <p:cNvCxnSpPr/>
          <p:nvPr/>
        </p:nvCxnSpPr>
        <p:spPr>
          <a:xfrm flipH="1">
            <a:off x="3981242" y="1922653"/>
            <a:ext cx="202743" cy="224555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DD8CF723-7B76-4F99-8B7B-FC0ED6C9F72F}"/>
              </a:ext>
            </a:extLst>
          </p:cNvPr>
          <p:cNvCxnSpPr>
            <a:cxnSpLocks/>
            <a:stCxn id="69" idx="3"/>
          </p:cNvCxnSpPr>
          <p:nvPr/>
        </p:nvCxnSpPr>
        <p:spPr>
          <a:xfrm>
            <a:off x="3660640" y="3251691"/>
            <a:ext cx="110489" cy="354620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296F043-3C2E-4F3C-8774-658095C8F165}"/>
              </a:ext>
            </a:extLst>
          </p:cNvPr>
          <p:cNvCxnSpPr>
            <a:cxnSpLocks/>
          </p:cNvCxnSpPr>
          <p:nvPr/>
        </p:nvCxnSpPr>
        <p:spPr>
          <a:xfrm>
            <a:off x="4082613" y="4654657"/>
            <a:ext cx="254920" cy="39390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B1FD35BB-DEE1-4918-B730-2A3D84E235E9}"/>
              </a:ext>
            </a:extLst>
          </p:cNvPr>
          <p:cNvCxnSpPr>
            <a:cxnSpLocks/>
            <a:stCxn id="63" idx="2"/>
            <a:endCxn id="61" idx="0"/>
          </p:cNvCxnSpPr>
          <p:nvPr/>
        </p:nvCxnSpPr>
        <p:spPr>
          <a:xfrm>
            <a:off x="5421847" y="5375763"/>
            <a:ext cx="1492995" cy="0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2B4CCD8E-E0FE-4EEA-BD76-426FDF77A134}"/>
              </a:ext>
            </a:extLst>
          </p:cNvPr>
          <p:cNvCxnSpPr/>
          <p:nvPr/>
        </p:nvCxnSpPr>
        <p:spPr>
          <a:xfrm flipV="1">
            <a:off x="8003890" y="4693048"/>
            <a:ext cx="214034" cy="355515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2FC11568-FD10-496B-9CF4-F9FD6C196F97}"/>
              </a:ext>
            </a:extLst>
          </p:cNvPr>
          <p:cNvCxnSpPr>
            <a:cxnSpLocks/>
          </p:cNvCxnSpPr>
          <p:nvPr/>
        </p:nvCxnSpPr>
        <p:spPr>
          <a:xfrm flipH="1" flipV="1">
            <a:off x="8371886" y="3218645"/>
            <a:ext cx="51453" cy="353153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3A492F98-884C-4452-AB31-5C40FB866E40}"/>
              </a:ext>
            </a:extLst>
          </p:cNvPr>
          <p:cNvCxnSpPr/>
          <p:nvPr/>
        </p:nvCxnSpPr>
        <p:spPr>
          <a:xfrm flipH="1" flipV="1">
            <a:off x="7826225" y="1806898"/>
            <a:ext cx="284682" cy="289463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EF3FB6AA-0F82-42E1-B6F8-47D9C3F4E2C4}"/>
              </a:ext>
            </a:extLst>
          </p:cNvPr>
          <p:cNvCxnSpPr>
            <a:cxnSpLocks/>
          </p:cNvCxnSpPr>
          <p:nvPr/>
        </p:nvCxnSpPr>
        <p:spPr>
          <a:xfrm flipH="1" flipV="1">
            <a:off x="6661547" y="1050937"/>
            <a:ext cx="243993" cy="89502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225F713-C932-42E4-A3A7-C0877236BE0E}"/>
              </a:ext>
            </a:extLst>
          </p:cNvPr>
          <p:cNvCxnSpPr>
            <a:cxnSpLocks/>
          </p:cNvCxnSpPr>
          <p:nvPr/>
        </p:nvCxnSpPr>
        <p:spPr>
          <a:xfrm>
            <a:off x="8573687" y="3199545"/>
            <a:ext cx="614701" cy="559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0E3136A-D1C7-4381-AB7A-A0A3C000648F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8857942" y="3944931"/>
            <a:ext cx="238150" cy="507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6A9E875-91E9-4EC7-9BDD-27EAEA1F1E9A}"/>
              </a:ext>
            </a:extLst>
          </p:cNvPr>
          <p:cNvSpPr txBox="1"/>
          <p:nvPr/>
        </p:nvSpPr>
        <p:spPr>
          <a:xfrm>
            <a:off x="10564427" y="6514377"/>
            <a:ext cx="14028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Updated 12/12/2024</a:t>
            </a:r>
            <a:endParaRPr lang="en-US" sz="10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465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</TotalTime>
  <Words>475</Words>
  <Application>Microsoft Office PowerPoint</Application>
  <PresentationFormat>Widescreen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Anderson</dc:creator>
  <cp:lastModifiedBy>Kurt Steele</cp:lastModifiedBy>
  <cp:revision>68</cp:revision>
  <cp:lastPrinted>2022-08-03T19:38:00Z</cp:lastPrinted>
  <dcterms:created xsi:type="dcterms:W3CDTF">2021-12-22T20:49:56Z</dcterms:created>
  <dcterms:modified xsi:type="dcterms:W3CDTF">2024-12-12T18:24:45Z</dcterms:modified>
</cp:coreProperties>
</file>